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7"/>
  </p:notesMasterIdLst>
  <p:sldIdLst>
    <p:sldId id="268" r:id="rId2"/>
    <p:sldId id="276" r:id="rId3"/>
    <p:sldId id="282" r:id="rId4"/>
    <p:sldId id="281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285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2" autoAdjust="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94A8DA-BB70-44E5-93B8-7CF07E6B143E}" type="doc">
      <dgm:prSet loTypeId="urn:microsoft.com/office/officeart/2005/8/layout/hList6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E79F37F4-F779-440B-AB50-562272686130}">
      <dgm:prSet phldrT="[Text]" custT="1"/>
      <dgm:spPr/>
      <dgm:t>
        <a:bodyPr/>
        <a:lstStyle/>
        <a:p>
          <a:r>
            <a:rPr lang="en-US" sz="2800" b="0" dirty="0" smtClean="0">
              <a:latin typeface="Algerian" pitchFamily="82" charset="0"/>
            </a:rPr>
            <a:t>Dina </a:t>
          </a:r>
          <a:r>
            <a:rPr lang="en-US" sz="2800" b="0" dirty="0" err="1" smtClean="0">
              <a:latin typeface="Algerian" pitchFamily="82" charset="0"/>
            </a:rPr>
            <a:t>Charya</a:t>
          </a:r>
          <a:r>
            <a:rPr lang="en-US" sz="2800" b="0" dirty="0" smtClean="0">
              <a:latin typeface="Algerian" pitchFamily="82" charset="0"/>
            </a:rPr>
            <a:t> </a:t>
          </a:r>
          <a:r>
            <a:rPr lang="en-US" sz="3200" dirty="0" smtClean="0">
              <a:latin typeface="Algerian" pitchFamily="82" charset="0"/>
            </a:rPr>
            <a:t>Daily regime </a:t>
          </a:r>
          <a:endParaRPr lang="en-US" sz="3200" b="1" dirty="0">
            <a:latin typeface="Algerian" pitchFamily="82" charset="0"/>
          </a:endParaRPr>
        </a:p>
      </dgm:t>
    </dgm:pt>
    <dgm:pt modelId="{A10CBA16-83EB-46F6-8527-5AFB3303FBED}" type="parTrans" cxnId="{8570798A-A18E-4F70-88C2-6D4E4D8F17B5}">
      <dgm:prSet/>
      <dgm:spPr/>
      <dgm:t>
        <a:bodyPr/>
        <a:lstStyle/>
        <a:p>
          <a:endParaRPr lang="en-US"/>
        </a:p>
      </dgm:t>
    </dgm:pt>
    <dgm:pt modelId="{E21BC685-FFD4-43F0-8491-57D03453424C}" type="sibTrans" cxnId="{8570798A-A18E-4F70-88C2-6D4E4D8F17B5}">
      <dgm:prSet/>
      <dgm:spPr/>
      <dgm:t>
        <a:bodyPr/>
        <a:lstStyle/>
        <a:p>
          <a:endParaRPr lang="en-US"/>
        </a:p>
      </dgm:t>
    </dgm:pt>
    <dgm:pt modelId="{A0F3263A-22AD-4404-8DCB-0F5135F46FEB}">
      <dgm:prSet phldrT="[Text]"/>
      <dgm:spPr/>
      <dgm:t>
        <a:bodyPr/>
        <a:lstStyle/>
        <a:p>
          <a:r>
            <a:rPr lang="en-US" dirty="0" err="1" smtClean="0">
              <a:latin typeface="Algerian" pitchFamily="82" charset="0"/>
            </a:rPr>
            <a:t>Ritu</a:t>
          </a:r>
          <a:r>
            <a:rPr lang="en-US" dirty="0" smtClean="0">
              <a:latin typeface="Algerian" pitchFamily="82" charset="0"/>
            </a:rPr>
            <a:t> </a:t>
          </a:r>
          <a:r>
            <a:rPr lang="en-US" dirty="0" err="1" smtClean="0">
              <a:latin typeface="Algerian" pitchFamily="82" charset="0"/>
            </a:rPr>
            <a:t>Charya</a:t>
          </a:r>
          <a:r>
            <a:rPr lang="en-US" dirty="0" smtClean="0">
              <a:latin typeface="Algerian" pitchFamily="82" charset="0"/>
            </a:rPr>
            <a:t> </a:t>
          </a:r>
        </a:p>
        <a:p>
          <a:r>
            <a:rPr lang="en-US" dirty="0" smtClean="0">
              <a:latin typeface="Algerian" pitchFamily="82" charset="0"/>
            </a:rPr>
            <a:t>Seasonal alterations to the daily regime</a:t>
          </a:r>
          <a:endParaRPr lang="en-US" dirty="0">
            <a:latin typeface="Algerian" pitchFamily="82" charset="0"/>
          </a:endParaRPr>
        </a:p>
      </dgm:t>
    </dgm:pt>
    <dgm:pt modelId="{E591FF51-5B94-4345-9A38-CFB9EBDCA20F}" type="parTrans" cxnId="{2BEE93E7-EFB1-459D-A991-C0C0CAA07E75}">
      <dgm:prSet/>
      <dgm:spPr/>
      <dgm:t>
        <a:bodyPr/>
        <a:lstStyle/>
        <a:p>
          <a:endParaRPr lang="en-US"/>
        </a:p>
      </dgm:t>
    </dgm:pt>
    <dgm:pt modelId="{2A931153-329D-4993-86CC-7B69F5027BB4}" type="sibTrans" cxnId="{2BEE93E7-EFB1-459D-A991-C0C0CAA07E75}">
      <dgm:prSet/>
      <dgm:spPr/>
      <dgm:t>
        <a:bodyPr/>
        <a:lstStyle/>
        <a:p>
          <a:endParaRPr lang="en-US"/>
        </a:p>
      </dgm:t>
    </dgm:pt>
    <dgm:pt modelId="{6C60F2BC-38E4-4ED9-8FB1-01C22D3B2454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2800" dirty="0" err="1" smtClean="0">
              <a:latin typeface="Algerian" pitchFamily="82" charset="0"/>
            </a:rPr>
            <a:t>Sadvritta</a:t>
          </a:r>
          <a:r>
            <a:rPr lang="en-US" sz="3200" dirty="0" smtClean="0">
              <a:latin typeface="Algerian" pitchFamily="82" charset="0"/>
            </a:rPr>
            <a:t> </a:t>
          </a:r>
          <a:r>
            <a:rPr lang="en-US" sz="2000" dirty="0" smtClean="0">
              <a:latin typeface="Algerian" pitchFamily="82" charset="0"/>
            </a:rPr>
            <a:t>Moral and spiritual conduct related to general and social living</a:t>
          </a:r>
          <a:endParaRPr lang="en-US" sz="3200" dirty="0">
            <a:latin typeface="Algerian" pitchFamily="82" charset="0"/>
          </a:endParaRPr>
        </a:p>
      </dgm:t>
    </dgm:pt>
    <dgm:pt modelId="{C200EBA5-CCAE-4428-B4F7-2ABBEDF4F246}" type="parTrans" cxnId="{3C760FA0-40C8-458C-80EC-6ACACE62C1C6}">
      <dgm:prSet/>
      <dgm:spPr/>
      <dgm:t>
        <a:bodyPr/>
        <a:lstStyle/>
        <a:p>
          <a:endParaRPr lang="en-US"/>
        </a:p>
      </dgm:t>
    </dgm:pt>
    <dgm:pt modelId="{07028C66-83D2-4DB9-A46B-8A94FC7CBBAB}" type="sibTrans" cxnId="{3C760FA0-40C8-458C-80EC-6ACACE62C1C6}">
      <dgm:prSet/>
      <dgm:spPr/>
      <dgm:t>
        <a:bodyPr/>
        <a:lstStyle/>
        <a:p>
          <a:endParaRPr lang="en-US"/>
        </a:p>
      </dgm:t>
    </dgm:pt>
    <dgm:pt modelId="{CFCA38E3-8B4B-4F08-93A0-BC5EC6C0DD16}" type="pres">
      <dgm:prSet presAssocID="{9B94A8DA-BB70-44E5-93B8-7CF07E6B143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F51195-27FA-47E9-9081-97EE9B36CF5D}" type="pres">
      <dgm:prSet presAssocID="{E79F37F4-F779-440B-AB50-562272686130}" presName="node" presStyleLbl="node1" presStyleIdx="0" presStyleCnt="3" custScaleX="1093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AD1C16-E36C-4E73-8F6C-3DB007123324}" type="pres">
      <dgm:prSet presAssocID="{E21BC685-FFD4-43F0-8491-57D03453424C}" presName="sibTrans" presStyleCnt="0"/>
      <dgm:spPr/>
    </dgm:pt>
    <dgm:pt modelId="{D9B993B4-2D66-4CF6-9845-12EAE58631AF}" type="pres">
      <dgm:prSet presAssocID="{A0F3263A-22AD-4404-8DCB-0F5135F46FE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99B319-43A5-426C-98DA-BF154B3F8511}" type="pres">
      <dgm:prSet presAssocID="{2A931153-329D-4993-86CC-7B69F5027BB4}" presName="sibTrans" presStyleCnt="0"/>
      <dgm:spPr/>
    </dgm:pt>
    <dgm:pt modelId="{49A41F07-0E16-46DB-B557-610FEEFE5ADA}" type="pres">
      <dgm:prSet presAssocID="{6C60F2BC-38E4-4ED9-8FB1-01C22D3B245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760FA0-40C8-458C-80EC-6ACACE62C1C6}" srcId="{9B94A8DA-BB70-44E5-93B8-7CF07E6B143E}" destId="{6C60F2BC-38E4-4ED9-8FB1-01C22D3B2454}" srcOrd="2" destOrd="0" parTransId="{C200EBA5-CCAE-4428-B4F7-2ABBEDF4F246}" sibTransId="{07028C66-83D2-4DB9-A46B-8A94FC7CBBAB}"/>
    <dgm:cxn modelId="{992165F9-27BB-43BE-98BE-5635ED544FDD}" type="presOf" srcId="{9B94A8DA-BB70-44E5-93B8-7CF07E6B143E}" destId="{CFCA38E3-8B4B-4F08-93A0-BC5EC6C0DD16}" srcOrd="0" destOrd="0" presId="urn:microsoft.com/office/officeart/2005/8/layout/hList6"/>
    <dgm:cxn modelId="{8570798A-A18E-4F70-88C2-6D4E4D8F17B5}" srcId="{9B94A8DA-BB70-44E5-93B8-7CF07E6B143E}" destId="{E79F37F4-F779-440B-AB50-562272686130}" srcOrd="0" destOrd="0" parTransId="{A10CBA16-83EB-46F6-8527-5AFB3303FBED}" sibTransId="{E21BC685-FFD4-43F0-8491-57D03453424C}"/>
    <dgm:cxn modelId="{2BEE93E7-EFB1-459D-A991-C0C0CAA07E75}" srcId="{9B94A8DA-BB70-44E5-93B8-7CF07E6B143E}" destId="{A0F3263A-22AD-4404-8DCB-0F5135F46FEB}" srcOrd="1" destOrd="0" parTransId="{E591FF51-5B94-4345-9A38-CFB9EBDCA20F}" sibTransId="{2A931153-329D-4993-86CC-7B69F5027BB4}"/>
    <dgm:cxn modelId="{2C2EA142-78E3-49F6-BB1A-B19BC29EE667}" type="presOf" srcId="{A0F3263A-22AD-4404-8DCB-0F5135F46FEB}" destId="{D9B993B4-2D66-4CF6-9845-12EAE58631AF}" srcOrd="0" destOrd="0" presId="urn:microsoft.com/office/officeart/2005/8/layout/hList6"/>
    <dgm:cxn modelId="{9C8E0CC5-F19D-4792-9E91-A13D06F2CEF4}" type="presOf" srcId="{E79F37F4-F779-440B-AB50-562272686130}" destId="{92F51195-27FA-47E9-9081-97EE9B36CF5D}" srcOrd="0" destOrd="0" presId="urn:microsoft.com/office/officeart/2005/8/layout/hList6"/>
    <dgm:cxn modelId="{D89F260D-94D3-41E6-A7DC-5C67D6089508}" type="presOf" srcId="{6C60F2BC-38E4-4ED9-8FB1-01C22D3B2454}" destId="{49A41F07-0E16-46DB-B557-610FEEFE5ADA}" srcOrd="0" destOrd="0" presId="urn:microsoft.com/office/officeart/2005/8/layout/hList6"/>
    <dgm:cxn modelId="{63423CDF-8B36-4282-9E73-9073B9827134}" type="presParOf" srcId="{CFCA38E3-8B4B-4F08-93A0-BC5EC6C0DD16}" destId="{92F51195-27FA-47E9-9081-97EE9B36CF5D}" srcOrd="0" destOrd="0" presId="urn:microsoft.com/office/officeart/2005/8/layout/hList6"/>
    <dgm:cxn modelId="{885B85F7-6F7B-45F5-9E79-7D019106E7BE}" type="presParOf" srcId="{CFCA38E3-8B4B-4F08-93A0-BC5EC6C0DD16}" destId="{E5AD1C16-E36C-4E73-8F6C-3DB007123324}" srcOrd="1" destOrd="0" presId="urn:microsoft.com/office/officeart/2005/8/layout/hList6"/>
    <dgm:cxn modelId="{F00E69F9-A1DE-46B3-999B-560C06DF6A38}" type="presParOf" srcId="{CFCA38E3-8B4B-4F08-93A0-BC5EC6C0DD16}" destId="{D9B993B4-2D66-4CF6-9845-12EAE58631AF}" srcOrd="2" destOrd="0" presId="urn:microsoft.com/office/officeart/2005/8/layout/hList6"/>
    <dgm:cxn modelId="{C3AAC52F-8102-4B7C-921A-B991F264C4EF}" type="presParOf" srcId="{CFCA38E3-8B4B-4F08-93A0-BC5EC6C0DD16}" destId="{A499B319-43A5-426C-98DA-BF154B3F8511}" srcOrd="3" destOrd="0" presId="urn:microsoft.com/office/officeart/2005/8/layout/hList6"/>
    <dgm:cxn modelId="{44AF1949-069E-4122-8096-201DC49778A6}" type="presParOf" srcId="{CFCA38E3-8B4B-4F08-93A0-BC5EC6C0DD16}" destId="{49A41F07-0E16-46DB-B557-610FEEFE5AD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51195-27FA-47E9-9081-97EE9B36CF5D}">
      <dsp:nvSpPr>
        <dsp:cNvPr id="0" name=""/>
        <dsp:cNvSpPr/>
      </dsp:nvSpPr>
      <dsp:spPr>
        <a:xfrm rot="16200000">
          <a:off x="-741364" y="744179"/>
          <a:ext cx="4389437" cy="2901078"/>
        </a:xfrm>
        <a:prstGeom prst="flowChartManualOperation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latin typeface="Algerian" pitchFamily="82" charset="0"/>
            </a:rPr>
            <a:t>Dina </a:t>
          </a:r>
          <a:r>
            <a:rPr lang="en-US" sz="2800" b="0" kern="1200" dirty="0" err="1" smtClean="0">
              <a:latin typeface="Algerian" pitchFamily="82" charset="0"/>
            </a:rPr>
            <a:t>Charya</a:t>
          </a:r>
          <a:r>
            <a:rPr lang="en-US" sz="2800" b="0" kern="1200" dirty="0" smtClean="0">
              <a:latin typeface="Algerian" pitchFamily="82" charset="0"/>
            </a:rPr>
            <a:t> </a:t>
          </a:r>
          <a:r>
            <a:rPr lang="en-US" sz="3200" kern="1200" dirty="0" smtClean="0">
              <a:latin typeface="Algerian" pitchFamily="82" charset="0"/>
            </a:rPr>
            <a:t>Daily regime </a:t>
          </a:r>
          <a:endParaRPr lang="en-US" sz="3200" b="1" kern="1200" dirty="0">
            <a:latin typeface="Algerian" pitchFamily="82" charset="0"/>
          </a:endParaRPr>
        </a:p>
      </dsp:txBody>
      <dsp:txXfrm rot="5400000">
        <a:off x="2816" y="877886"/>
        <a:ext cx="2901078" cy="2633663"/>
      </dsp:txXfrm>
    </dsp:sp>
    <dsp:sp modelId="{D9B993B4-2D66-4CF6-9845-12EAE58631AF}">
      <dsp:nvSpPr>
        <dsp:cNvPr id="0" name=""/>
        <dsp:cNvSpPr/>
      </dsp:nvSpPr>
      <dsp:spPr>
        <a:xfrm rot="16200000">
          <a:off x="2234634" y="868232"/>
          <a:ext cx="4389437" cy="2652972"/>
        </a:xfrm>
        <a:prstGeom prst="flowChartManualOperation">
          <a:avLst/>
        </a:prstGeom>
        <a:solidFill>
          <a:schemeClr val="accent3">
            <a:shade val="50000"/>
            <a:hueOff val="-572133"/>
            <a:satOff val="-34119"/>
            <a:lumOff val="33773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3044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>
              <a:latin typeface="Algerian" pitchFamily="82" charset="0"/>
            </a:rPr>
            <a:t>Ritu</a:t>
          </a:r>
          <a:r>
            <a:rPr lang="en-US" sz="2700" kern="1200" dirty="0" smtClean="0">
              <a:latin typeface="Algerian" pitchFamily="82" charset="0"/>
            </a:rPr>
            <a:t> </a:t>
          </a:r>
          <a:r>
            <a:rPr lang="en-US" sz="2700" kern="1200" dirty="0" err="1" smtClean="0">
              <a:latin typeface="Algerian" pitchFamily="82" charset="0"/>
            </a:rPr>
            <a:t>Charya</a:t>
          </a:r>
          <a:r>
            <a:rPr lang="en-US" sz="2700" kern="1200" dirty="0" smtClean="0">
              <a:latin typeface="Algerian" pitchFamily="82" charset="0"/>
            </a:rPr>
            <a:t> 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Algerian" pitchFamily="82" charset="0"/>
            </a:rPr>
            <a:t>Seasonal alterations to the daily regime</a:t>
          </a:r>
          <a:endParaRPr lang="en-US" sz="2700" kern="1200" dirty="0">
            <a:latin typeface="Algerian" pitchFamily="82" charset="0"/>
          </a:endParaRPr>
        </a:p>
      </dsp:txBody>
      <dsp:txXfrm rot="5400000">
        <a:off x="3102867" y="877886"/>
        <a:ext cx="2652972" cy="2633663"/>
      </dsp:txXfrm>
    </dsp:sp>
    <dsp:sp modelId="{49A41F07-0E16-46DB-B557-610FEEFE5ADA}">
      <dsp:nvSpPr>
        <dsp:cNvPr id="0" name=""/>
        <dsp:cNvSpPr/>
      </dsp:nvSpPr>
      <dsp:spPr>
        <a:xfrm rot="16200000">
          <a:off x="5086580" y="868232"/>
          <a:ext cx="4389437" cy="2652972"/>
        </a:xfrm>
        <a:prstGeom prst="flowChartManualOperation">
          <a:avLst/>
        </a:prstGeom>
        <a:solidFill>
          <a:schemeClr val="accent3">
            <a:lumMod val="60000"/>
            <a:lumOff val="40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Algerian" pitchFamily="82" charset="0"/>
            </a:rPr>
            <a:t>Sadvritta</a:t>
          </a:r>
          <a:r>
            <a:rPr lang="en-US" sz="3200" kern="1200" dirty="0" smtClean="0">
              <a:latin typeface="Algerian" pitchFamily="82" charset="0"/>
            </a:rPr>
            <a:t> </a:t>
          </a:r>
          <a:r>
            <a:rPr lang="en-US" sz="2000" kern="1200" dirty="0" smtClean="0">
              <a:latin typeface="Algerian" pitchFamily="82" charset="0"/>
            </a:rPr>
            <a:t>Moral and spiritual conduct related to general and social living</a:t>
          </a:r>
          <a:endParaRPr lang="en-US" sz="3200" kern="1200" dirty="0">
            <a:latin typeface="Algerian" pitchFamily="82" charset="0"/>
          </a:endParaRPr>
        </a:p>
      </dsp:txBody>
      <dsp:txXfrm rot="5400000">
        <a:off x="5954813" y="877886"/>
        <a:ext cx="2652972" cy="2633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FD38050-8303-4839-B468-5575BC3C5591}" type="datetimeFigureOut">
              <a:rPr lang="en-US"/>
              <a:pPr>
                <a:defRPr/>
              </a:pPr>
              <a:t>6/24/2012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F2BE71A-3AA4-4F85-9B79-616CFF14A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360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E054E1-D2EB-4556-B892-A44F49174522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851CC-D131-4FFF-8B04-0E6D345E097D}" type="datetimeFigureOut">
              <a:rPr lang="en-US"/>
              <a:pPr>
                <a:defRPr/>
              </a:pPr>
              <a:t>6/24/2012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507CA7B-0E28-42C5-8158-148A8DBDF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883BB-437F-43D6-BDD2-FAFDD40FF2F8}" type="datetimeFigureOut">
              <a:rPr lang="en-US"/>
              <a:pPr>
                <a:defRPr/>
              </a:pPr>
              <a:t>6/24/2012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584DC-FB64-48C3-BD58-187AC00EE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5CA35-7686-4681-9D9C-A9D2FDE9C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4127F-9D5C-4B50-9D76-3F23278475E7}" type="datetimeFigureOut">
              <a:rPr lang="en-US"/>
              <a:pPr>
                <a:defRPr/>
              </a:pPr>
              <a:t>6/24/2012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086CF-B1FD-401B-B304-D151DF59350E}" type="datetimeFigureOut">
              <a:rPr lang="en-US"/>
              <a:pPr>
                <a:defRPr/>
              </a:pPr>
              <a:t>6/24/2012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2DFB5-4A73-47BF-A96B-D8E2DBFE5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8903D-822A-40E3-BC2F-5FA44334BAF3}" type="datetimeFigureOut">
              <a:rPr lang="en-US"/>
              <a:pPr>
                <a:defRPr/>
              </a:pPr>
              <a:t>6/24/2012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24970E5-10D3-46E1-93E0-017E91C46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2D1E9-CDEA-4046-80E4-88D517BB8613}" type="datetimeFigureOut">
              <a:rPr lang="en-US"/>
              <a:pPr>
                <a:defRPr/>
              </a:pPr>
              <a:t>6/24/2012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BC86A-BB16-4BA4-9CFD-26D8E35F6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54B47-3F36-45BA-805E-FA273C325826}" type="datetimeFigureOut">
              <a:rPr lang="en-US"/>
              <a:pPr>
                <a:defRPr/>
              </a:pPr>
              <a:t>6/24/2012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AE9C431-6976-47BD-884C-0A6EB8FFE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143B7-86C4-4257-9942-C5109C6071F3}" type="datetimeFigureOut">
              <a:rPr lang="en-US"/>
              <a:pPr>
                <a:defRPr/>
              </a:pPr>
              <a:t>6/24/2012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88D36-F3F3-4109-BB37-64AABBDF9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4FAD5-9E76-4399-ACB3-076745395748}" type="datetimeFigureOut">
              <a:rPr lang="en-US"/>
              <a:pPr>
                <a:defRPr/>
              </a:pPr>
              <a:t>6/24/2012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2FCF491-926B-467E-BAD1-D37B9DA75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FE08A28-F743-427F-90D3-D7EA5F3FF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54B64-E585-4222-B043-796A795C30AD}" type="datetimeFigureOut">
              <a:rPr lang="en-US"/>
              <a:pPr>
                <a:defRPr/>
              </a:pPr>
              <a:t>6/24/2012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211EF-E8D0-469A-95AA-2390595FA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FAD56-53AA-42E3-BA45-4FADF1CF715E}" type="datetimeFigureOut">
              <a:rPr lang="en-US"/>
              <a:pPr>
                <a:defRPr/>
              </a:pPr>
              <a:t>6/24/2012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E348BB5-3D61-4CFC-A8AF-C778EA693870}" type="datetimeFigureOut">
              <a:rPr lang="en-US"/>
              <a:pPr>
                <a:defRPr/>
              </a:pPr>
              <a:t>6/24/2012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E09F0C0-F987-4278-82D4-AE4FD885C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182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8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B35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B35900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B35900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B35900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B35900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B35900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B35900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B35900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B35900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CC6600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956251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918485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png"/><Relationship Id="rId4" Type="http://schemas.openxmlformats.org/officeDocument/2006/relationships/oleObject" Target="../embeddings/Microsoft_Excel_97-2003_Worksheet4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8153400" cy="1676400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3"/>
                </a:solidFill>
                <a:latin typeface="Algerian" pitchFamily="82" charset="0"/>
              </a:rPr>
              <a:t>Effect of environmental factors on human health</a:t>
            </a:r>
            <a:br>
              <a:rPr lang="en-US" sz="3200" dirty="0" smtClean="0">
                <a:solidFill>
                  <a:schemeClr val="accent3"/>
                </a:solidFill>
                <a:latin typeface="Algerian" pitchFamily="82" charset="0"/>
              </a:rPr>
            </a:br>
            <a:endParaRPr lang="en-US" sz="3200" dirty="0" smtClean="0">
              <a:solidFill>
                <a:schemeClr val="accent3"/>
              </a:solidFill>
              <a:latin typeface="Algerian" pitchFamily="82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533400" y="3505200"/>
            <a:ext cx="78549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lang="en-US" sz="1600" b="1" cap="all" spc="250" dirty="0">
                <a:solidFill>
                  <a:schemeClr val="tx2"/>
                </a:solidFill>
                <a:latin typeface="+mn-lt"/>
                <a:cs typeface="+mn-cs"/>
              </a:rPr>
              <a:t>Presenter: </a:t>
            </a:r>
            <a:r>
              <a:rPr lang="en-US" sz="1600" b="1" cap="all" spc="250" dirty="0" err="1">
                <a:solidFill>
                  <a:schemeClr val="tx2"/>
                </a:solidFill>
                <a:latin typeface="+mn-lt"/>
                <a:cs typeface="+mn-cs"/>
              </a:rPr>
              <a:t>KarandawAla</a:t>
            </a:r>
            <a:r>
              <a:rPr lang="en-US" sz="1600" b="1" cap="all" spc="250" dirty="0">
                <a:solidFill>
                  <a:schemeClr val="tx2"/>
                </a:solidFill>
                <a:latin typeface="+mn-lt"/>
                <a:cs typeface="+mn-cs"/>
              </a:rPr>
              <a:t> G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endParaRPr lang="en-US" sz="1600" b="1" cap="all" spc="250" dirty="0">
              <a:solidFill>
                <a:schemeClr val="tx2"/>
              </a:solidFill>
              <a:latin typeface="+mn-lt"/>
              <a:cs typeface="+mn-cs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en-US" sz="1600" b="1" cap="all" spc="250" dirty="0">
                <a:solidFill>
                  <a:schemeClr val="tx2"/>
                </a:solidFill>
                <a:latin typeface="+mn-lt"/>
                <a:cs typeface="+mn-cs"/>
              </a:rPr>
              <a:t>Authors: </a:t>
            </a:r>
            <a:r>
              <a:rPr lang="en-US" sz="1600" b="1" cap="all" spc="250" dirty="0" err="1">
                <a:solidFill>
                  <a:schemeClr val="tx2"/>
                </a:solidFill>
                <a:latin typeface="+mn-lt"/>
                <a:cs typeface="+mn-cs"/>
              </a:rPr>
              <a:t>KarandawAla</a:t>
            </a:r>
            <a:r>
              <a:rPr lang="en-US" sz="1600" b="1" cap="all" spc="250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en-US" sz="1600" b="1" cap="all" spc="250" dirty="0" smtClean="0">
                <a:solidFill>
                  <a:schemeClr val="tx2"/>
                </a:solidFill>
                <a:latin typeface="+mn-lt"/>
                <a:cs typeface="+mn-cs"/>
              </a:rPr>
              <a:t>G,</a:t>
            </a:r>
            <a:r>
              <a:rPr lang="en-US" sz="1600" b="1" cap="all" spc="250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en-US" sz="1600" b="1" cap="all" spc="250" dirty="0" smtClean="0">
                <a:solidFill>
                  <a:schemeClr val="tx2"/>
                </a:solidFill>
                <a:latin typeface="+mn-lt"/>
                <a:cs typeface="+mn-cs"/>
              </a:rPr>
              <a:t>Fernando </a:t>
            </a:r>
            <a:r>
              <a:rPr lang="en-US" sz="1600" b="1" cap="all" spc="250" dirty="0">
                <a:solidFill>
                  <a:schemeClr val="tx2"/>
                </a:solidFill>
                <a:latin typeface="+mn-lt"/>
                <a:cs typeface="+mn-cs"/>
              </a:rPr>
              <a:t>KPD </a:t>
            </a:r>
            <a:r>
              <a:rPr lang="en-US" sz="1600" b="1" cap="all" spc="250" dirty="0" smtClean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endParaRPr lang="en-US" sz="1600" b="1" cap="all" spc="250" dirty="0">
              <a:solidFill>
                <a:schemeClr val="tx2"/>
              </a:solidFill>
              <a:latin typeface="+mn-lt"/>
              <a:cs typeface="+mn-cs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endParaRPr lang="en-US" sz="1600" b="1" cap="all" spc="25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pic>
        <p:nvPicPr>
          <p:cNvPr id="19460" name="Picture 7" descr="iaam_logo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4724400"/>
            <a:ext cx="1828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8" descr="barberyn-lo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4343400"/>
            <a:ext cx="16129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8"/>
          <p:cNvSpPr>
            <a:spLocks noChangeArrowheads="1"/>
          </p:cNvSpPr>
          <p:nvPr/>
        </p:nvSpPr>
        <p:spPr bwMode="auto">
          <a:xfrm>
            <a:off x="381000" y="1600200"/>
            <a:ext cx="845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Lucida Calligraphy" pitchFamily="66" charset="0"/>
              </a:rPr>
              <a:t>Bringing ancient wisdom to modern society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01000" cy="5905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lgerian" pitchFamily="82" charset="0"/>
              </a:rPr>
              <a:t>Discussion 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876800"/>
          </a:xfrm>
        </p:spPr>
        <p:txBody>
          <a:bodyPr/>
          <a:lstStyle/>
          <a:p>
            <a:pPr algn="just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Eating warm, meals facilitates good digestion and timely evacuation</a:t>
            </a:r>
          </a:p>
          <a:p>
            <a:pPr algn="just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Quantity of food plays a major role in enzymatic action (Agni.)</a:t>
            </a:r>
          </a:p>
          <a:p>
            <a:pPr algn="just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The awareness about eating only when the previous meal is digested and eating compatible food stops the production of Ama (Bio-toxins) in the body</a:t>
            </a:r>
          </a:p>
          <a:p>
            <a:pPr algn="just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Heavy desserts, fast food like pizza and snacks between meals hampers digestive fire and creates Ama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lgerian" pitchFamily="82" charset="0"/>
              </a:rPr>
              <a:t>Discussion </a:t>
            </a:r>
            <a:endParaRPr lang="en-US" sz="3600" dirty="0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just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Tea, coffee, soda and other carbonated drinks creates addiction, hampers absorption of nutrients from gut, stimulates nerves and hampers digestive fire</a:t>
            </a:r>
          </a:p>
          <a:p>
            <a:pPr algn="just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The over use of alcohol negatively affects nervous system (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Vata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vitiation) and creates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Ama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Smoking creates addiction due to nicotine contents and vitiates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Vata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i="1" dirty="0" smtClean="0">
                <a:solidFill>
                  <a:schemeClr val="accent3"/>
                </a:solidFill>
                <a:latin typeface="Algerian" pitchFamily="82" charset="0"/>
              </a:rPr>
              <a:t/>
            </a:r>
            <a:br>
              <a:rPr lang="en-US" sz="3200" i="1" dirty="0" smtClean="0">
                <a:solidFill>
                  <a:schemeClr val="accent3"/>
                </a:solidFill>
                <a:latin typeface="Algerian" pitchFamily="82" charset="0"/>
              </a:rPr>
            </a:br>
            <a:r>
              <a:rPr lang="en-US" sz="2800" i="1" dirty="0" err="1" smtClean="0">
                <a:solidFill>
                  <a:schemeClr val="accent3"/>
                </a:solidFill>
                <a:latin typeface="Algerian" pitchFamily="82" charset="0"/>
              </a:rPr>
              <a:t>ViharaNa</a:t>
            </a:r>
            <a:r>
              <a:rPr lang="en-US" sz="2800" dirty="0" smtClean="0">
                <a:solidFill>
                  <a:schemeClr val="accent3"/>
                </a:solidFill>
                <a:latin typeface="Algerian" pitchFamily="82" charset="0"/>
              </a:rPr>
              <a:t>- Life style related factors</a:t>
            </a:r>
          </a:p>
        </p:txBody>
      </p:sp>
      <p:graphicFrame>
        <p:nvGraphicFramePr>
          <p:cNvPr id="4098" name="Content Placeholder 3"/>
          <p:cNvGraphicFramePr>
            <a:graphicFrameLocks noGrp="1"/>
          </p:cNvGraphicFramePr>
          <p:nvPr/>
        </p:nvGraphicFramePr>
        <p:xfrm>
          <a:off x="101600" y="939800"/>
          <a:ext cx="8864600" cy="574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r:id="rId4" imgW="8864352" imgH="5742930" progId="Excel.Sheet.8">
                  <p:embed/>
                </p:oleObj>
              </mc:Choice>
              <mc:Fallback>
                <p:oleObj r:id="rId4" imgW="8864352" imgH="5742930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" y="939800"/>
                        <a:ext cx="8864600" cy="574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59055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i="1" dirty="0" err="1" smtClean="0">
                <a:solidFill>
                  <a:schemeClr val="accent3"/>
                </a:solidFill>
                <a:latin typeface="Algerian" pitchFamily="82" charset="0"/>
              </a:rPr>
              <a:t>ViharaNA</a:t>
            </a:r>
            <a:r>
              <a:rPr lang="en-US" sz="2800" dirty="0" smtClean="0">
                <a:solidFill>
                  <a:schemeClr val="accent3"/>
                </a:solidFill>
                <a:latin typeface="Algerian" pitchFamily="82" charset="0"/>
              </a:rPr>
              <a:t>- Life style related factors</a:t>
            </a:r>
            <a:endParaRPr lang="en-US" sz="2800" dirty="0" smtClean="0">
              <a:solidFill>
                <a:schemeClr val="accent3"/>
              </a:solidFill>
            </a:endParaRPr>
          </a:p>
        </p:txBody>
      </p:sp>
      <p:graphicFrame>
        <p:nvGraphicFramePr>
          <p:cNvPr id="5122" name="Content Placeholder 3"/>
          <p:cNvGraphicFramePr>
            <a:graphicFrameLocks noGrp="1"/>
          </p:cNvGraphicFramePr>
          <p:nvPr/>
        </p:nvGraphicFramePr>
        <p:xfrm>
          <a:off x="101600" y="914400"/>
          <a:ext cx="8890000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r:id="rId3" imgW="8864352" imgH="5285690" progId="Excel.Sheet.8">
                  <p:embed/>
                </p:oleObj>
              </mc:Choice>
              <mc:Fallback>
                <p:oleObj r:id="rId3" imgW="8864352" imgH="5285690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" y="914400"/>
                        <a:ext cx="8890000" cy="57912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6667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lgerian" pitchFamily="82" charset="0"/>
              </a:rPr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lnSpcReduction="1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Going to bed early and waking up early helps in total digestive and metabolic process- revitalizes the whole body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Daily massage exercise  helps proper blood circulation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Excess  physical work as well as mental stress lead to early degeneration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 holding natural urges and over use of sense organs, excess traveling, excess exertion lead to severe aggravation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body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Irregular eating  and sleeping pattern will disturb the biological rhythm of body thereby creating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Dosha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vitiation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production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077200" cy="6096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i="1" dirty="0" err="1" smtClean="0">
                <a:latin typeface="Algerian" pitchFamily="82" charset="0"/>
              </a:rPr>
              <a:t>Sadvritta</a:t>
            </a:r>
            <a:r>
              <a:rPr lang="en-US" sz="3200" i="1" dirty="0" smtClean="0">
                <a:latin typeface="Algerian" pitchFamily="82" charset="0"/>
              </a:rPr>
              <a:t>- Psycho Spiritual practices</a:t>
            </a:r>
            <a:endParaRPr lang="en-US" sz="3200" i="1" dirty="0">
              <a:latin typeface="Algerian" pitchFamily="82" charset="0"/>
            </a:endParaRPr>
          </a:p>
        </p:txBody>
      </p:sp>
      <p:graphicFrame>
        <p:nvGraphicFramePr>
          <p:cNvPr id="6148" name="Content Placeholder 3"/>
          <p:cNvGraphicFramePr>
            <a:graphicFrameLocks noGrp="1"/>
          </p:cNvGraphicFramePr>
          <p:nvPr/>
        </p:nvGraphicFramePr>
        <p:xfrm>
          <a:off x="0" y="914400"/>
          <a:ext cx="9144000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Chart" r:id="rId3" imgW="8763091" imgH="5438892" progId="Excel.Chart.8">
                  <p:embed/>
                </p:oleObj>
              </mc:Choice>
              <mc:Fallback>
                <p:oleObj name="Chart" r:id="rId3" imgW="8763091" imgH="5438892" progId="Excel.Char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14400"/>
                        <a:ext cx="9144000" cy="594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905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latin typeface="Algerian" pitchFamily="82" charset="0"/>
              </a:rPr>
              <a:t>Discussion</a:t>
            </a:r>
            <a:endParaRPr lang="en-US" sz="3600" dirty="0">
              <a:latin typeface="Algerian" pitchFamily="82" charset="0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534400" cy="5334000"/>
          </a:xfrm>
        </p:spPr>
        <p:txBody>
          <a:bodyPr/>
          <a:lstStyle/>
          <a:p>
            <a:pPr algn="just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Occupational worry out numbers all the other worries</a:t>
            </a:r>
          </a:p>
          <a:p>
            <a:pPr algn="just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Maximum number of patients were polite, well mannered and friendly. Spiritual out look towards life was not apparent.</a:t>
            </a:r>
          </a:p>
          <a:p>
            <a:pPr algn="just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Courage apparent. Tolerance not obvious</a:t>
            </a:r>
          </a:p>
          <a:p>
            <a:pPr algn="just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Lacking moderate attitude towards life and introspection.</a:t>
            </a:r>
          </a:p>
          <a:p>
            <a:pPr algn="just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Appeared less tolerant towards adversities and high level of psychological stress</a:t>
            </a:r>
          </a:p>
          <a:p>
            <a:pPr eaLnBrk="1" hangingPunct="1"/>
            <a:endParaRPr lang="en-US" smtClean="0"/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6248400" cy="742950"/>
          </a:xfrm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lgerian" pitchFamily="82" charset="0"/>
              </a:rPr>
              <a:t>Findings of Survey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01625" y="1527175"/>
            <a:ext cx="8504238" cy="4721225"/>
          </a:xfrm>
        </p:spPr>
        <p:txBody>
          <a:bodyPr/>
          <a:lstStyle/>
          <a:p>
            <a:pPr algn="just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Mental stress is greater than physical stress in majority</a:t>
            </a:r>
          </a:p>
          <a:p>
            <a:pPr algn="just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The lack of knowledge about nutritive factors of meal items prompts a person to chose incompatible food </a:t>
            </a:r>
          </a:p>
          <a:p>
            <a:pPr algn="just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Lack of rest/proper amount of exercise</a:t>
            </a:r>
          </a:p>
          <a:p>
            <a:pPr algn="just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Lack of knowledge about eye, ear, scalp care</a:t>
            </a:r>
          </a:p>
          <a:p>
            <a:pPr algn="just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Lack of knowledge and awareness about the religion and spirituality in life</a:t>
            </a:r>
          </a:p>
          <a:p>
            <a:pPr algn="just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Need for introducing and teaching proper daily and seasonal regime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err="1" smtClean="0">
                <a:latin typeface="Algerian" pitchFamily="82" charset="0"/>
              </a:rPr>
              <a:t>Swasta</a:t>
            </a:r>
            <a:r>
              <a:rPr lang="en-US" sz="3600" dirty="0" smtClean="0">
                <a:latin typeface="Algerian" pitchFamily="82" charset="0"/>
              </a:rPr>
              <a:t> </a:t>
            </a:r>
            <a:r>
              <a:rPr lang="en-US" sz="3600" dirty="0" err="1" smtClean="0">
                <a:latin typeface="Algerian" pitchFamily="82" charset="0"/>
              </a:rPr>
              <a:t>Vritta</a:t>
            </a:r>
            <a:r>
              <a:rPr lang="en-US" sz="3600" dirty="0" smtClean="0">
                <a:latin typeface="Algerian" pitchFamily="82" charset="0"/>
              </a:rPr>
              <a:t/>
            </a:r>
            <a:br>
              <a:rPr lang="en-US" sz="3600" dirty="0" smtClean="0">
                <a:latin typeface="Algerian" pitchFamily="82" charset="0"/>
              </a:rPr>
            </a:br>
            <a:r>
              <a:rPr lang="en-US" sz="2700" dirty="0" smtClean="0">
                <a:latin typeface="Algerian" pitchFamily="82" charset="0"/>
              </a:rPr>
              <a:t>(life style for maintaining optimal health)</a:t>
            </a:r>
            <a:endParaRPr lang="en-US" sz="2700" dirty="0">
              <a:latin typeface="Algerian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935163"/>
          <a:ext cx="8610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6675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dirty="0" smtClean="0">
                <a:latin typeface="Algerian" pitchFamily="82" charset="0"/>
              </a:rPr>
              <a:t>Glimpse of </a:t>
            </a:r>
            <a:r>
              <a:rPr lang="en-US" sz="3200" dirty="0" err="1" smtClean="0">
                <a:latin typeface="Algerian" pitchFamily="82" charset="0"/>
              </a:rPr>
              <a:t>Ayurvedic</a:t>
            </a:r>
            <a:r>
              <a:rPr lang="en-US" sz="3200" dirty="0" smtClean="0">
                <a:latin typeface="Algerian" pitchFamily="82" charset="0"/>
              </a:rPr>
              <a:t> DINA </a:t>
            </a:r>
            <a:r>
              <a:rPr lang="en-US" sz="3200" dirty="0" err="1" smtClean="0">
                <a:latin typeface="Algerian" pitchFamily="82" charset="0"/>
              </a:rPr>
              <a:t>Charya</a:t>
            </a:r>
            <a:endParaRPr lang="en-US" sz="3200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914400"/>
          <a:ext cx="8839200" cy="5694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1064"/>
                <a:gridCol w="5618136"/>
              </a:tblGrid>
              <a:tr h="64572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Main components  of Dina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Charya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Meaning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4892">
                <a:tc>
                  <a:txBody>
                    <a:bodyPr/>
                    <a:lstStyle/>
                    <a:p>
                      <a:r>
                        <a:rPr kumimoji="0" lang="hi-IN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ब्रह्मे मुहूर्ते उत्तिषम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Brahme</a:t>
                      </a:r>
                      <a:r>
                        <a:rPr kumimoji="0" lang="en-US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Muhurte</a:t>
                      </a:r>
                      <a:r>
                        <a:rPr kumimoji="0" lang="en-US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Uttishtam</a:t>
                      </a:r>
                      <a:r>
                        <a:rPr kumimoji="0" lang="en-US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Waking up before sunrise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5809">
                <a:tc>
                  <a:txBody>
                    <a:bodyPr/>
                    <a:lstStyle/>
                    <a:p>
                      <a:r>
                        <a:rPr kumimoji="0" lang="hi-IN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मल निर्वर्तन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Mala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Nissarana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 Evacuating bowel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4892">
                <a:tc>
                  <a:txBody>
                    <a:bodyPr/>
                    <a:lstStyle/>
                    <a:p>
                      <a:r>
                        <a:rPr kumimoji="0" lang="hi-IN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दन्त धावन 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hi-IN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जिह्वा निर्लेखन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Danta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Dhavana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Jihva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Nirlekhana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 Cleaning teeth and tongue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5809">
                <a:tc>
                  <a:txBody>
                    <a:bodyPr/>
                    <a:lstStyle/>
                    <a:p>
                      <a:r>
                        <a:rPr kumimoji="0" lang="hi-IN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अञ्जन सेवन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Anjana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Sevana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7034">
                <a:tc>
                  <a:txBody>
                    <a:bodyPr/>
                    <a:lstStyle/>
                    <a:p>
                      <a:r>
                        <a:rPr kumimoji="0" lang="hi-IN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नावन गण्डूष धूम ताम्बूल सेवन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Navana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/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Gandusha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Dhuma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Tambula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Sevana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4892">
                <a:tc>
                  <a:txBody>
                    <a:bodyPr/>
                    <a:lstStyle/>
                    <a:p>
                      <a:r>
                        <a:rPr kumimoji="0" lang="hi-IN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अभ्यङ्ग एवं उद्वर्तन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Abhyanga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Evam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Udvartana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 Body massage with oil and dry massage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5809">
                <a:tc>
                  <a:txBody>
                    <a:bodyPr/>
                    <a:lstStyle/>
                    <a:p>
                      <a:r>
                        <a:rPr kumimoji="0" lang="hi-IN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व्यायाम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Vyayama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 Physical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Exercise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5809">
                <a:tc>
                  <a:txBody>
                    <a:bodyPr/>
                    <a:lstStyle/>
                    <a:p>
                      <a:r>
                        <a:rPr kumimoji="0" lang="hi-IN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स्नान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Snaana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 daily shower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7963">
                <a:tc>
                  <a:txBody>
                    <a:bodyPr/>
                    <a:lstStyle/>
                    <a:p>
                      <a:r>
                        <a:rPr kumimoji="0" lang="hi-IN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सद्वृत्त सेवन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Sadvritta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 good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psycho –spiritual conduct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8610600" cy="4953000"/>
          </a:xfrm>
        </p:spPr>
        <p:txBody>
          <a:bodyPr/>
          <a:lstStyle/>
          <a:p>
            <a:pPr algn="ctr" eaLnBrk="1" hangingPunct="1">
              <a:spcAft>
                <a:spcPts val="600"/>
              </a:spcAft>
              <a:buFont typeface="Wingdings 2" pitchFamily="18" charset="2"/>
              <a:buNone/>
            </a:pPr>
            <a:r>
              <a:rPr lang="en-US" sz="2800" smtClean="0">
                <a:latin typeface="Lucida Calligraphy" pitchFamily="66" charset="0"/>
              </a:rPr>
              <a:t>Medical concerns brought about by environmental factors</a:t>
            </a:r>
          </a:p>
          <a:p>
            <a:pPr algn="ctr" eaLnBrk="1" hangingPunct="1">
              <a:spcAft>
                <a:spcPts val="600"/>
              </a:spcAft>
              <a:buFont typeface="Wingdings 2" pitchFamily="18" charset="2"/>
              <a:buNone/>
            </a:pPr>
            <a:endParaRPr lang="en-US" sz="2800" smtClean="0">
              <a:latin typeface="Lucida Calligraphy" pitchFamily="66" charset="0"/>
            </a:endParaRPr>
          </a:p>
          <a:p>
            <a:pPr algn="ctr" eaLnBrk="1" hangingPunct="1">
              <a:spcAft>
                <a:spcPts val="600"/>
              </a:spcAft>
              <a:buFont typeface="Wingdings 2" pitchFamily="18" charset="2"/>
              <a:buNone/>
            </a:pPr>
            <a:r>
              <a:rPr lang="en-US" sz="2800" smtClean="0">
                <a:latin typeface="Lucida Calligraphy" pitchFamily="66" charset="0"/>
              </a:rPr>
              <a:t>Need for preventive medicine</a:t>
            </a:r>
          </a:p>
          <a:p>
            <a:pPr algn="ctr" eaLnBrk="1" hangingPunct="1">
              <a:spcAft>
                <a:spcPts val="600"/>
              </a:spcAft>
              <a:buFont typeface="Wingdings 2" pitchFamily="18" charset="2"/>
              <a:buNone/>
            </a:pPr>
            <a:endParaRPr lang="en-US" sz="2800" smtClean="0">
              <a:latin typeface="Lucida Calligraphy" pitchFamily="66" charset="0"/>
            </a:endParaRPr>
          </a:p>
          <a:p>
            <a:pPr algn="ctr" eaLnBrk="1" hangingPunct="1">
              <a:spcAft>
                <a:spcPts val="600"/>
              </a:spcAft>
              <a:buFont typeface="Wingdings 2" pitchFamily="18" charset="2"/>
              <a:buNone/>
            </a:pPr>
            <a:r>
              <a:rPr lang="en-US" sz="2800" smtClean="0">
                <a:latin typeface="Lucida Calligraphy" pitchFamily="66" charset="0"/>
              </a:rPr>
              <a:t>Opportunities for Ayurveda medicine</a:t>
            </a:r>
          </a:p>
          <a:p>
            <a:pPr algn="ctr" eaLnBrk="1" hangingPunct="1">
              <a:spcAft>
                <a:spcPts val="600"/>
              </a:spcAft>
              <a:buFont typeface="Wingdings 2" pitchFamily="18" charset="2"/>
              <a:buNone/>
            </a:pPr>
            <a:endParaRPr lang="en-US" sz="2800" smtClean="0">
              <a:latin typeface="Lucida Calligraphy" pitchFamily="66" charset="0"/>
            </a:endParaRPr>
          </a:p>
          <a:p>
            <a:pPr algn="ctr" eaLnBrk="1" hangingPunct="1">
              <a:spcAft>
                <a:spcPts val="600"/>
              </a:spcAft>
              <a:buFont typeface="Wingdings 2" pitchFamily="18" charset="2"/>
              <a:buNone/>
            </a:pPr>
            <a:r>
              <a:rPr lang="en-US" sz="2800" smtClean="0">
                <a:latin typeface="Lucida Calligraphy" pitchFamily="66" charset="0"/>
              </a:rPr>
              <a:t>Demonstration of scientific, effective and practical solutions available in Ayurveda</a:t>
            </a:r>
            <a:endParaRPr lang="en-US" smtClean="0"/>
          </a:p>
        </p:txBody>
      </p:sp>
      <p:sp>
        <p:nvSpPr>
          <p:cNvPr id="20483" name="Rectangle 8"/>
          <p:cNvSpPr>
            <a:spLocks noChangeArrowheads="1"/>
          </p:cNvSpPr>
          <p:nvPr/>
        </p:nvSpPr>
        <p:spPr bwMode="auto">
          <a:xfrm>
            <a:off x="152400" y="188913"/>
            <a:ext cx="845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Lucida Calligraphy" pitchFamily="66" charset="0"/>
              </a:rPr>
              <a:t>Bringing ancient wisdom to modern society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5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dirty="0" smtClean="0">
                <a:latin typeface="Algerian" pitchFamily="82" charset="0"/>
              </a:rPr>
              <a:t>Glimpse of </a:t>
            </a:r>
            <a:r>
              <a:rPr lang="en-US" sz="2800" dirty="0" err="1" smtClean="0">
                <a:latin typeface="Algerian" pitchFamily="82" charset="0"/>
              </a:rPr>
              <a:t>Ayurvedic</a:t>
            </a:r>
            <a:r>
              <a:rPr lang="en-US" sz="2800" dirty="0" smtClean="0">
                <a:latin typeface="Algerian" pitchFamily="82" charset="0"/>
              </a:rPr>
              <a:t> </a:t>
            </a:r>
            <a:r>
              <a:rPr lang="en-US" sz="2800" dirty="0" err="1" smtClean="0">
                <a:latin typeface="Algerian" pitchFamily="82" charset="0"/>
              </a:rPr>
              <a:t>Ritu</a:t>
            </a:r>
            <a:r>
              <a:rPr lang="en-US" sz="2800" dirty="0" smtClean="0">
                <a:latin typeface="Algerian" pitchFamily="82" charset="0"/>
              </a:rPr>
              <a:t> </a:t>
            </a:r>
            <a:r>
              <a:rPr lang="en-US" sz="2800" dirty="0" err="1" smtClean="0">
                <a:latin typeface="Algerian" pitchFamily="82" charset="0"/>
              </a:rPr>
              <a:t>Charya</a:t>
            </a:r>
            <a:endParaRPr lang="en-US" sz="2800" dirty="0" smtClean="0">
              <a:latin typeface="Algerian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990600"/>
          <a:ext cx="8686800" cy="541019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357314"/>
                <a:gridCol w="2352675"/>
                <a:gridCol w="4976811"/>
              </a:tblGrid>
              <a:tr h="542347">
                <a:tc>
                  <a:txBody>
                    <a:bodyPr/>
                    <a:lstStyle/>
                    <a:p>
                      <a:pPr marL="0" marR="0"/>
                      <a:r>
                        <a:rPr lang="en-US" sz="2000" b="1" dirty="0" err="1">
                          <a:latin typeface="Times New Roman" pitchFamily="18" charset="0"/>
                          <a:cs typeface="Times New Roman" pitchFamily="18" charset="0"/>
                        </a:rPr>
                        <a:t>Ritu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Seasons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2000" b="1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Beneficial</a:t>
                      </a:r>
                      <a:r>
                        <a:rPr lang="en-US" sz="2000" b="1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Regime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>
                    <a:solidFill>
                      <a:schemeClr val="accent3"/>
                    </a:solidFill>
                  </a:tcPr>
                </a:tc>
              </a:tr>
              <a:tr h="916797">
                <a:tc>
                  <a:txBody>
                    <a:bodyPr/>
                    <a:lstStyle/>
                    <a:p>
                      <a:pPr marL="0" marR="0"/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Shishir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Winter- Cold 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and dewy season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just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Sweet, sour and salt taste food, Wines, Wheat/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gramflour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products, milk products etc.</a:t>
                      </a:r>
                    </a:p>
                    <a:p>
                      <a:pPr marL="0" marR="0" algn="just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Massage with oil,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udvartana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 exercise,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exposure to sun etc.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</a:tr>
              <a:tr h="916797">
                <a:tc>
                  <a:txBody>
                    <a:bodyPr/>
                    <a:lstStyle/>
                    <a:p>
                      <a:pPr marL="0" marR="0"/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Vaasanta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Spring season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just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Easily digestible food, Barley, honey, roasted meat, mango juice, fermented decoction etc.</a:t>
                      </a:r>
                    </a:p>
                    <a:p>
                      <a:pPr marL="0" marR="0" algn="just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Physical exercise,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Udvartana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 avoid day sleep.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</a:tr>
              <a:tr h="1175277">
                <a:tc>
                  <a:txBody>
                    <a:bodyPr/>
                    <a:lstStyle/>
                    <a:p>
                      <a:pPr marL="0" marR="0"/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Grishma</a:t>
                      </a:r>
                      <a:endParaRPr lang="en-US" sz="20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Summer season</a:t>
                      </a:r>
                      <a:endParaRPr lang="en-US" sz="20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just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Sweet, light, fatty and liquid food ,syrups, boiled rice with meat, corn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flour,etc</a:t>
                      </a:r>
                      <a:endParaRPr 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Applying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sandalwood, wearing thin cloths and staying in cool places.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</a:tr>
              <a:tr h="658317">
                <a:tc>
                  <a:txBody>
                    <a:bodyPr/>
                    <a:lstStyle/>
                    <a:p>
                      <a:pPr marL="0" marR="0"/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Varsha</a:t>
                      </a:r>
                      <a:endParaRPr lang="en-US" sz="20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Rainy season</a:t>
                      </a:r>
                      <a:endParaRPr lang="en-US" sz="20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Easily digestible food ,meat juice, soups, old grains etc and avoid exposure to sun, wetness of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rain</a:t>
                      </a:r>
                      <a:r>
                        <a:rPr lang="en-US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cold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etc.</a:t>
                      </a:r>
                      <a:endParaRPr lang="en-US" sz="16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</a:tr>
              <a:tr h="658317">
                <a:tc>
                  <a:txBody>
                    <a:bodyPr/>
                    <a:lstStyle/>
                    <a:p>
                      <a:pPr marL="0" marR="0"/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Sharat</a:t>
                      </a:r>
                      <a:endParaRPr lang="en-US" sz="20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Autumn season</a:t>
                      </a:r>
                      <a:endParaRPr lang="en-US" sz="20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Bitter, astringent and sweet taste , rice, green gram,  honey and sugar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etc.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</a:tr>
              <a:tr h="542347">
                <a:tc>
                  <a:txBody>
                    <a:bodyPr/>
                    <a:lstStyle/>
                    <a:p>
                      <a:pPr marL="0" marR="0"/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Hemanta</a:t>
                      </a:r>
                      <a:endParaRPr lang="en-US" sz="20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Pre-Winter 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season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Same as of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winter.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5334000" cy="533400"/>
          </a:xfrm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latin typeface="Algerian" pitchFamily="82" charset="0"/>
              </a:rPr>
              <a:t>sadvritta</a:t>
            </a:r>
            <a:endParaRPr lang="en-US" sz="3600" dirty="0" smtClean="0">
              <a:latin typeface="Algerian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762000"/>
          <a:ext cx="868680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365761"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Ethical code of conduct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Social code of conduct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Moral code of conduct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7783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kumimoji="0" lang="en-US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Always speak the truth.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•    Don’t get addicted to sensory pleasures.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•    Have a positive attitude.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•    Don’t harm anyone.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•    Control your passion.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•    Endeavor to speak pleasantly and be kind to everyone.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•    Be polite and courteous.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•    Meditate every day.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•    Be patient and observe self control.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•    Share your knowledge with others.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•    Do good to self and society.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•    Serve God and elderly.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kumimoji="0" lang="en-US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Talk politely and respectfully to the listener using appropriate words that benefit self and others.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Never contradict the  teacher even if he/she is angry.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Never insult a person who is inferior to you.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Don’t be jealous of anyone. Help the poor, be courteous to them.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Undertake an activity after considering its long term effects.</a:t>
                      </a:r>
                      <a:endParaRPr kumimoji="0" lang="en-US" b="0" i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kumimoji="0" lang="en-US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Avoid company of bad people.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Keep a balance between happy and unhappy conditions. 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Always try to forgive.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Think of betterment of all creatures.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Help the poor, underprivileged, or diseased people.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Do good deeds.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Contribute your wealth and energy for the betterment of society.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429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lgerian" pitchFamily="82" charset="0"/>
              </a:rPr>
              <a:t>Conclusion 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 algn="just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Increase in negative environmental factors</a:t>
            </a:r>
          </a:p>
          <a:p>
            <a:pPr algn="just" eaLnBrk="1" hangingPunct="1"/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Allergies, neuropathies and many other new diseases crop up frequently</a:t>
            </a:r>
          </a:p>
          <a:p>
            <a:pPr algn="just" eaLnBrk="1" hangingPunct="1"/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Ayurvedic Swastha Vritta is an ideal ways of balancing mental and physical aspects of a human being thereby preventing and minimizing health hazards</a:t>
            </a:r>
          </a:p>
          <a:p>
            <a:pPr algn="just" eaLnBrk="1" hangingPunct="1"/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Collaborative research in preventive aspects of Ayurveda could be sterngthened.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66675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dirty="0" smtClean="0">
                <a:latin typeface="Algerian" pitchFamily="82" charset="0"/>
              </a:rPr>
              <a:t>Follow up AND Suggestions for further research 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301625" y="1527175"/>
            <a:ext cx="8504238" cy="4949825"/>
          </a:xfrm>
        </p:spPr>
        <p:txBody>
          <a:bodyPr/>
          <a:lstStyle/>
          <a:p>
            <a:pPr algn="just" eaLnBrk="1" hangingPunct="1"/>
            <a:r>
              <a:rPr lang="en-US" smtClean="0">
                <a:latin typeface="Lucida Calligraphy" pitchFamily="66" charset="0"/>
              </a:rPr>
              <a:t>Assessment of positive out come of the advice /intervention provided to the survey group</a:t>
            </a:r>
          </a:p>
          <a:p>
            <a:pPr algn="just" eaLnBrk="1" hangingPunct="1"/>
            <a:r>
              <a:rPr lang="en-US" smtClean="0">
                <a:latin typeface="Lucida Calligraphy" pitchFamily="66" charset="0"/>
              </a:rPr>
              <a:t>Assessment of the out come of the given advice in non-comunicable disease conditions</a:t>
            </a:r>
          </a:p>
          <a:p>
            <a:pPr algn="just" eaLnBrk="1" hangingPunct="1"/>
            <a:r>
              <a:rPr lang="en-US" smtClean="0">
                <a:latin typeface="Lucida Calligraphy" pitchFamily="66" charset="0"/>
              </a:rPr>
              <a:t>Standard recording and revalidating the effects  for improving the health care advice</a:t>
            </a:r>
          </a:p>
          <a:p>
            <a:pPr algn="just"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mtClean="0">
                <a:latin typeface="Lucida Calligraphy" pitchFamily="66" charset="0"/>
              </a:rPr>
              <a:t>Prospect of conducting similar survey in different localities in Sri Lanka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>
              <a:latin typeface="Lucida Calligraphy" pitchFamily="66" charset="0"/>
            </a:endParaRPr>
          </a:p>
          <a:p>
            <a:pPr eaLnBrk="1" hangingPunct="1"/>
            <a:r>
              <a:rPr lang="en-US" smtClean="0">
                <a:latin typeface="Lucida Calligraphy" pitchFamily="66" charset="0"/>
              </a:rPr>
              <a:t>Utilization of such survey findings in  re-introducing the ancient wisdom of Ayurveda medicine in the health care system of Sri Lanka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66675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dirty="0" smtClean="0">
                <a:latin typeface="Algerian" pitchFamily="82" charset="0"/>
              </a:rPr>
              <a:t>Suggestions for further research CONTD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en-US" smtClean="0">
              <a:latin typeface="Trebuchet MS" pitchFamily="34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en-US" smtClean="0">
              <a:latin typeface="Trebuchet MS" pitchFamily="34" charset="0"/>
            </a:endParaRPr>
          </a:p>
          <a:p>
            <a:pPr eaLnBrk="1" hangingPunct="1"/>
            <a:endParaRPr lang="en-US" smtClean="0">
              <a:latin typeface="Trebuchet MS" pitchFamily="34" charset="0"/>
            </a:endParaRPr>
          </a:p>
          <a:p>
            <a:pPr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371600" y="335280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sz="3300" dirty="0">
                <a:solidFill>
                  <a:schemeClr val="accent3">
                    <a:shade val="75000"/>
                  </a:schemeClr>
                </a:solidFill>
                <a:latin typeface="Lucida Calligraphy" pitchFamily="66" charset="0"/>
                <a:ea typeface="+mj-ea"/>
                <a:cs typeface="+mj-cs"/>
              </a:rPr>
              <a:t>Thank you</a:t>
            </a:r>
          </a:p>
        </p:txBody>
      </p:sp>
      <p:pic>
        <p:nvPicPr>
          <p:cNvPr id="37892" name="Picture 5" descr="barberyn-logo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685800"/>
            <a:ext cx="137160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6" descr="iaam_lo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4648200"/>
            <a:ext cx="1828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Algerian" pitchFamily="82" charset="0"/>
              </a:rPr>
              <a:t>Need for present study</a:t>
            </a:r>
            <a:endParaRPr lang="en-US" dirty="0" smtClean="0">
              <a:solidFill>
                <a:schemeClr val="accent3"/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7974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hi-IN" sz="2800" dirty="0" smtClean="0"/>
              <a:t>यत् पिण्डे तथ् ब्रह्माण्डे</a:t>
            </a:r>
            <a:endParaRPr lang="en-US" sz="2800" dirty="0" smtClean="0"/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Yat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Pinde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Tat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Brahmade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 –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“What is outside is within us and what is within us  would reflect outside.”</a:t>
            </a:r>
          </a:p>
          <a:p>
            <a:pPr algn="just" eaLnBrk="1" hangingPunct="1"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Rapid Urbanization &amp; pollution</a:t>
            </a:r>
          </a:p>
          <a:p>
            <a:pPr algn="just" eaLnBrk="1" hangingPunct="1"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Health hazards due lack of awareness and lack of self discipline in daily regime </a:t>
            </a:r>
          </a:p>
          <a:p>
            <a:pPr algn="just" eaLnBrk="1" hangingPunct="1"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Importance of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Ayurvedic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Swastha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Vritta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Need to re-introduce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Ayurveda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principles and create awareness </a:t>
            </a:r>
          </a:p>
          <a:p>
            <a:pPr marL="0" indent="0" algn="just" eaLnBrk="1" hangingPunct="1">
              <a:lnSpc>
                <a:spcPct val="125000"/>
              </a:lnSpc>
              <a:buFontTx/>
              <a:buNone/>
              <a:defRPr/>
            </a:pPr>
            <a:endParaRPr lang="en-US" sz="1400" b="1" dirty="0" smtClean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Algerian" pitchFamily="82" charset="0"/>
              </a:rPr>
              <a:t>Material and methodology</a:t>
            </a:r>
            <a:endParaRPr lang="en-US" dirty="0" smtClean="0">
              <a:solidFill>
                <a:schemeClr val="accent3"/>
              </a:solidFill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7175"/>
            <a:ext cx="8839200" cy="48736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Material: </a:t>
            </a:r>
          </a:p>
          <a:p>
            <a:pPr eaLnBrk="1" hangingPunct="1">
              <a:buFont typeface="Wingdings 2" pitchFamily="18" charset="2"/>
              <a:buNone/>
            </a:pPr>
            <a:endParaRPr lang="en-US" sz="2400" b="1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Sample size  : 61 (Sixty one patients)</a:t>
            </a:r>
          </a:p>
          <a:p>
            <a:pPr algn="just" eaLnBrk="1" hangingPunct="1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Location       : The geographical area of the study was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			      Barberyn Ayurveda Beach Resort Weligama</a:t>
            </a:r>
          </a:p>
          <a:p>
            <a:pPr algn="just" eaLnBrk="1" hangingPunct="1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Duration      : The survey was conducted over a period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			     of two weeks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Algerian" pitchFamily="82" charset="0"/>
              </a:rPr>
              <a:t>Methodology</a:t>
            </a:r>
            <a:endParaRPr lang="en-US" dirty="0" smtClean="0">
              <a:solidFill>
                <a:schemeClr val="accent3"/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721225"/>
          </a:xfrm>
        </p:spPr>
        <p:txBody>
          <a:bodyPr/>
          <a:lstStyle/>
          <a:p>
            <a:pPr algn="just" eaLnBrk="1" hangingPunct="1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Patients who came for treatment at Barberyn Beach Ayurveda Resort, Weligama were recruited for the study irrespective of country, age , sex, religion etc with prior informed consent</a:t>
            </a:r>
          </a:p>
          <a:p>
            <a:pPr algn="just" eaLnBrk="1" hangingPunct="1">
              <a:buFont typeface="Wingdings 2" pitchFamily="18" charset="2"/>
              <a:buNone/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The subjects were interviewed by using a specially prepared questionnaire  about their daily regime and seasonal variations</a:t>
            </a:r>
          </a:p>
          <a:p>
            <a:pPr algn="just" eaLnBrk="1" hangingPunct="1"/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The available data were recorded and analyzed for their health related out comes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85800" y="2305050"/>
            <a:ext cx="7772400" cy="234315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olidFill>
                  <a:schemeClr val="accent3"/>
                </a:solidFill>
                <a:latin typeface="Algerian" pitchFamily="82" charset="0"/>
              </a:rPr>
              <a:t>Observations </a:t>
            </a:r>
            <a:br>
              <a:rPr lang="en-US" sz="4800" dirty="0" smtClean="0">
                <a:solidFill>
                  <a:schemeClr val="accent3"/>
                </a:solidFill>
                <a:latin typeface="Algerian" pitchFamily="82" charset="0"/>
              </a:rPr>
            </a:br>
            <a:r>
              <a:rPr lang="en-US" sz="4800" dirty="0" smtClean="0">
                <a:solidFill>
                  <a:schemeClr val="accent3"/>
                </a:solidFill>
                <a:latin typeface="Algerian" pitchFamily="82" charset="0"/>
              </a:rPr>
              <a:t>&amp; </a:t>
            </a:r>
            <a:br>
              <a:rPr lang="en-US" sz="4800" dirty="0" smtClean="0">
                <a:solidFill>
                  <a:schemeClr val="accent3"/>
                </a:solidFill>
                <a:latin typeface="Algerian" pitchFamily="82" charset="0"/>
              </a:rPr>
            </a:br>
            <a:r>
              <a:rPr lang="en-US" sz="4800" dirty="0" smtClean="0">
                <a:solidFill>
                  <a:schemeClr val="accent3"/>
                </a:solidFill>
                <a:latin typeface="Algerian" pitchFamily="82" charset="0"/>
              </a:rPr>
              <a:t>discussion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7048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lgerian" pitchFamily="82" charset="0"/>
              </a:rPr>
              <a:t>GENERAL OBSERVATIONS </a:t>
            </a:r>
          </a:p>
        </p:txBody>
      </p:sp>
      <p:graphicFrame>
        <p:nvGraphicFramePr>
          <p:cNvPr id="1026" name="Content Placeholder 3"/>
          <p:cNvGraphicFramePr>
            <a:graphicFrameLocks noGrp="1"/>
          </p:cNvGraphicFramePr>
          <p:nvPr>
            <p:ph idx="1"/>
          </p:nvPr>
        </p:nvGraphicFramePr>
        <p:xfrm>
          <a:off x="177800" y="1419225"/>
          <a:ext cx="8737600" cy="516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hart" r:id="rId3" imgW="8563064" imgH="5057745" progId="Excel.Sheet.8">
                  <p:embed/>
                </p:oleObj>
              </mc:Choice>
              <mc:Fallback>
                <p:oleObj name="Chart" r:id="rId3" imgW="8563064" imgH="5057745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1419225"/>
                        <a:ext cx="8737600" cy="5160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 dirty="0" err="1" smtClean="0">
                <a:latin typeface="Algerian" pitchFamily="82" charset="0"/>
              </a:rPr>
              <a:t>Ahara</a:t>
            </a:r>
            <a:r>
              <a:rPr lang="en-US" sz="3600" dirty="0" smtClean="0">
                <a:latin typeface="Algerian" pitchFamily="82" charset="0"/>
              </a:rPr>
              <a:t> – Diet related Factors</a:t>
            </a:r>
          </a:p>
        </p:txBody>
      </p:sp>
      <p:graphicFrame>
        <p:nvGraphicFramePr>
          <p:cNvPr id="2050" name="Content Placeholder 3"/>
          <p:cNvGraphicFramePr>
            <a:graphicFrameLocks noGrp="1"/>
          </p:cNvGraphicFramePr>
          <p:nvPr>
            <p:ph idx="1"/>
          </p:nvPr>
        </p:nvGraphicFramePr>
        <p:xfrm>
          <a:off x="177800" y="990600"/>
          <a:ext cx="8712200" cy="568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r:id="rId3" imgW="8711939" imgH="5438103" progId="Excel.Sheet.8">
                  <p:embed/>
                </p:oleObj>
              </mc:Choice>
              <mc:Fallback>
                <p:oleObj r:id="rId3" imgW="8711939" imgH="5438103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990600"/>
                        <a:ext cx="8712200" cy="568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1915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 dirty="0" err="1" smtClean="0">
                <a:latin typeface="Algerian" pitchFamily="82" charset="0"/>
              </a:rPr>
              <a:t>Ahara</a:t>
            </a:r>
            <a:r>
              <a:rPr lang="en-US" sz="3600" dirty="0" smtClean="0">
                <a:latin typeface="Algerian" pitchFamily="82" charset="0"/>
              </a:rPr>
              <a:t> – Diet related Factors</a:t>
            </a:r>
          </a:p>
        </p:txBody>
      </p:sp>
      <p:graphicFrame>
        <p:nvGraphicFramePr>
          <p:cNvPr id="307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914400"/>
          <a:ext cx="9144000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r:id="rId3" imgW="8791194" imgH="4493141" progId="Excel.Sheet.8">
                  <p:embed/>
                </p:oleObj>
              </mc:Choice>
              <mc:Fallback>
                <p:oleObj r:id="rId3" imgW="8791194" imgH="4493141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14400"/>
                        <a:ext cx="9144000" cy="594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barbtest2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CC6600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1692</TotalTime>
  <Words>952</Words>
  <Application>Microsoft Office PowerPoint</Application>
  <PresentationFormat>On-screen Show (4:3)</PresentationFormat>
  <Paragraphs>163</Paragraphs>
  <Slides>25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Civic</vt:lpstr>
      <vt:lpstr>Chart</vt:lpstr>
      <vt:lpstr>Microsoft Excel 97-2003 Worksheet</vt:lpstr>
      <vt:lpstr>Effect of environmental factors on human health </vt:lpstr>
      <vt:lpstr>PowerPoint Presentation</vt:lpstr>
      <vt:lpstr>Need for present study</vt:lpstr>
      <vt:lpstr>Material and methodology</vt:lpstr>
      <vt:lpstr>Methodology</vt:lpstr>
      <vt:lpstr>Observations  &amp;  discussion</vt:lpstr>
      <vt:lpstr>GENERAL OBSERVATIONS </vt:lpstr>
      <vt:lpstr>Ahara – Diet related Factors</vt:lpstr>
      <vt:lpstr>Ahara – Diet related Factors</vt:lpstr>
      <vt:lpstr>Discussion </vt:lpstr>
      <vt:lpstr>Discussion </vt:lpstr>
      <vt:lpstr> ViharaNa- Life style related factors</vt:lpstr>
      <vt:lpstr>ViharaNA- Life style related factors</vt:lpstr>
      <vt:lpstr>Discussion</vt:lpstr>
      <vt:lpstr>Sadvritta- Psycho Spiritual practices</vt:lpstr>
      <vt:lpstr>Discussion</vt:lpstr>
      <vt:lpstr>Findings of Survey</vt:lpstr>
      <vt:lpstr>Swasta Vritta (life style for maintaining optimal health)</vt:lpstr>
      <vt:lpstr>Glimpse of Ayurvedic DINA Charya</vt:lpstr>
      <vt:lpstr>Glimpse of Ayurvedic Ritu Charya</vt:lpstr>
      <vt:lpstr>sadvritta</vt:lpstr>
      <vt:lpstr>Conclusion </vt:lpstr>
      <vt:lpstr>Follow up AND Suggestions for further research </vt:lpstr>
      <vt:lpstr>Suggestions for further research CONTD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Geetha Karandawala</cp:lastModifiedBy>
  <cp:revision>340</cp:revision>
  <dcterms:created xsi:type="dcterms:W3CDTF">2006-08-16T00:00:00Z</dcterms:created>
  <dcterms:modified xsi:type="dcterms:W3CDTF">2012-06-24T12:46:41Z</dcterms:modified>
</cp:coreProperties>
</file>